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859" r:id="rId2"/>
    <p:sldId id="1017" r:id="rId3"/>
    <p:sldId id="1018" r:id="rId4"/>
    <p:sldId id="1040" r:id="rId5"/>
    <p:sldId id="1021" r:id="rId6"/>
    <p:sldId id="1022" r:id="rId7"/>
    <p:sldId id="1023" r:id="rId8"/>
    <p:sldId id="1024" r:id="rId9"/>
    <p:sldId id="1025" r:id="rId10"/>
    <p:sldId id="1026" r:id="rId11"/>
    <p:sldId id="1027" r:id="rId12"/>
    <p:sldId id="1028" r:id="rId13"/>
    <p:sldId id="1029" r:id="rId14"/>
    <p:sldId id="1031" r:id="rId15"/>
    <p:sldId id="1032" r:id="rId16"/>
    <p:sldId id="1033" r:id="rId17"/>
    <p:sldId id="1034" r:id="rId18"/>
    <p:sldId id="1055" r:id="rId19"/>
    <p:sldId id="1056" r:id="rId20"/>
    <p:sldId id="1041" r:id="rId21"/>
    <p:sldId id="1042" r:id="rId22"/>
    <p:sldId id="1059" r:id="rId23"/>
    <p:sldId id="1060" r:id="rId24"/>
    <p:sldId id="1045" r:id="rId25"/>
    <p:sldId id="1046" r:id="rId26"/>
    <p:sldId id="1047" r:id="rId27"/>
    <p:sldId id="1048" r:id="rId28"/>
    <p:sldId id="1050" r:id="rId29"/>
    <p:sldId id="1051" r:id="rId30"/>
    <p:sldId id="1052" r:id="rId31"/>
    <p:sldId id="1053" r:id="rId32"/>
    <p:sldId id="1054" r:id="rId33"/>
    <p:sldId id="1057" r:id="rId3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114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第四模块提优测评卷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五、选出每组单词中画线部分发音不同的一项。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tter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rry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4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7519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2219" y="339736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4193" y="40428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3355" y="4554160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六、选出与下列图片相符的单词。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584575" algn="l"/>
                <a:tab pos="6456363" algn="l"/>
                <a:tab pos="8970963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584575" algn="l"/>
                <a:tab pos="6456363" algn="l"/>
                <a:tab pos="897096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3584575" algn="l"/>
                <a:tab pos="6456363" algn="l"/>
                <a:tab pos="89709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clothes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shoes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trousers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584575" algn="l"/>
                <a:tab pos="6456363" algn="l"/>
                <a:tab pos="897096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3584575" algn="l"/>
                <a:tab pos="6456363" algn="l"/>
                <a:tab pos="89709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sports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3584575" algn="l"/>
                <a:tab pos="6456363" algn="l"/>
                <a:tab pos="897096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3584575" algn="l"/>
                <a:tab pos="6456363" algn="l"/>
                <a:tab pos="8970963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T-shirt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shorts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skirt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51.jpg" descr="id:21474892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42670" y="1412776"/>
            <a:ext cx="1319435" cy="928199"/>
          </a:xfrm>
          <a:prstGeom prst="rect">
            <a:avLst/>
          </a:prstGeom>
        </p:spPr>
      </p:pic>
      <p:pic>
        <p:nvPicPr>
          <p:cNvPr id="4" name="ty50.jpg" descr="id:214748921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38822" y="2541072"/>
            <a:ext cx="792088" cy="1102974"/>
          </a:xfrm>
          <a:prstGeom prst="rect">
            <a:avLst/>
          </a:prstGeom>
        </p:spPr>
      </p:pic>
      <p:pic>
        <p:nvPicPr>
          <p:cNvPr id="5" name="ty52.jpg" descr="id:214748922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278782" y="3844143"/>
            <a:ext cx="1193284" cy="1062922"/>
          </a:xfrm>
          <a:prstGeom prst="rect">
            <a:avLst/>
          </a:prstGeom>
        </p:spPr>
      </p:pic>
      <p:pic>
        <p:nvPicPr>
          <p:cNvPr id="6" name="ty53.jpg" descr="id:214748922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421328" y="5318219"/>
            <a:ext cx="1050738" cy="110203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57410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9370" y="27466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7410" y="41139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46739" y="531979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七、根据首字母提示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didn’t want to wear trousers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wanted to wear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T-shirt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wanted to wear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see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sweater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it’s on the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mum bought a new cap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and Amy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wear new sweaters yesterday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87494" y="1522288"/>
            <a:ext cx="982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horts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630710" y="2132856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ook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430910" y="3429000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ine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943078" y="4077072"/>
            <a:ext cx="5229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or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88122" y="4578129"/>
            <a:ext cx="10438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anted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red T-shirt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664075" algn="l"/>
                <a:tab pos="4929188" algn="l"/>
                <a:tab pos="77168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wear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wore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4075" algn="l"/>
                <a:tab pos="4929188" algn="l"/>
                <a:tab pos="77168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4075" algn="l"/>
                <a:tab pos="4929188" algn="l"/>
                <a:tab pos="771683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664075" algn="l"/>
                <a:tab pos="4929188" algn="l"/>
                <a:tab pos="77168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4075" algn="l"/>
                <a:tab pos="4929188" algn="l"/>
                <a:tab pos="771683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bag last weekend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664075" algn="l"/>
                <a:tab pos="4929188" algn="l"/>
                <a:tab pos="77168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loses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1800" y="27466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01851" y="472229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clothes yesterday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washes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doesn’t wash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 wash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wants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T-shirt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wear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like winter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too cold and the days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wear my dress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short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high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774" y="4077071"/>
            <a:ext cx="4032448" cy="6198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82638" y="83633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963255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九、根据所给图片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find my dress, Betty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7188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dress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argue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7188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took my T-shirt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27.jpg" descr="id:21474892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749495"/>
            <a:ext cx="1891414" cy="1584176"/>
          </a:xfrm>
          <a:prstGeom prst="rect">
            <a:avLst/>
          </a:prstGeom>
        </p:spPr>
      </p:pic>
      <p:pic>
        <p:nvPicPr>
          <p:cNvPr id="4" name="q28.jpg" descr="id:21474892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42878" y="1642664"/>
            <a:ext cx="1713241" cy="1713241"/>
          </a:xfrm>
          <a:prstGeom prst="rect">
            <a:avLst/>
          </a:prstGeom>
        </p:spPr>
      </p:pic>
      <p:pic>
        <p:nvPicPr>
          <p:cNvPr id="5" name="q29.jpg" descr="id:21474892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01536" y="1914247"/>
            <a:ext cx="1873448" cy="1410296"/>
          </a:xfrm>
          <a:prstGeom prst="rect">
            <a:avLst/>
          </a:prstGeom>
        </p:spPr>
      </p:pic>
      <p:pic>
        <p:nvPicPr>
          <p:cNvPr id="6" name="ty55.jpg" descr="id:214748927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820401" y="1762055"/>
            <a:ext cx="1713865" cy="1593850"/>
          </a:xfrm>
          <a:prstGeom prst="rect">
            <a:avLst/>
          </a:prstGeom>
        </p:spPr>
      </p:pic>
      <p:pic>
        <p:nvPicPr>
          <p:cNvPr id="7" name="ty56.jpg" descr="id:214748927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297421" y="1642664"/>
            <a:ext cx="1296035" cy="17189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286894" y="4077072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on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943078" y="4077072"/>
            <a:ext cx="7425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line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286894" y="4725144"/>
            <a:ext cx="12902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What’s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393794" y="4717470"/>
            <a:ext cx="122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matter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lvl="0"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Where’s my cap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7188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7188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very clean 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your teacher bring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you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57188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in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27.jpg" descr="id:21474892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38622" y="1124744"/>
            <a:ext cx="1891414" cy="1584176"/>
          </a:xfrm>
          <a:prstGeom prst="rect">
            <a:avLst/>
          </a:prstGeom>
        </p:spPr>
      </p:pic>
      <p:pic>
        <p:nvPicPr>
          <p:cNvPr id="4" name="q28.jpg" descr="id:21474892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42878" y="1017913"/>
            <a:ext cx="1713241" cy="1713241"/>
          </a:xfrm>
          <a:prstGeom prst="rect">
            <a:avLst/>
          </a:prstGeom>
        </p:spPr>
      </p:pic>
      <p:pic>
        <p:nvPicPr>
          <p:cNvPr id="5" name="q29.jpg" descr="id:21474892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401536" y="1289496"/>
            <a:ext cx="1873448" cy="1410296"/>
          </a:xfrm>
          <a:prstGeom prst="rect">
            <a:avLst/>
          </a:prstGeom>
        </p:spPr>
      </p:pic>
      <p:pic>
        <p:nvPicPr>
          <p:cNvPr id="6" name="ty55.jpg" descr="id:214748927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820401" y="1137304"/>
            <a:ext cx="1713865" cy="1593850"/>
          </a:xfrm>
          <a:prstGeom prst="rect">
            <a:avLst/>
          </a:prstGeom>
        </p:spPr>
      </p:pic>
      <p:pic>
        <p:nvPicPr>
          <p:cNvPr id="7" name="ty56.jpg" descr="id:214748927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297421" y="1017913"/>
            <a:ext cx="1296035" cy="17189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990750" y="3439165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on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430910" y="3439165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table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467185" y="4077072"/>
            <a:ext cx="9637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wash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222998" y="4056597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socks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680678" y="5347338"/>
            <a:ext cx="10839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books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240250" y="5776386"/>
            <a:ext cx="170110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schoolbag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4982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十、按要求完成下列各题。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is </a:t>
            </a:r>
            <a:r>
              <a:rPr lang="en-US" altLang="zh-CN" u="sng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bag is hers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5616" y="2789483"/>
            <a:ext cx="320953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Whose bag is this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5616" y="4021838"/>
            <a:ext cx="26227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This is her bag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716" y="1491749"/>
            <a:ext cx="11459670" cy="309634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1157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代词的用法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人称代词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的词叫作人称代词。人称代词分主格和宾格两类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有单、复数之分。人称代词的主格在句中作主语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人称代词的宾格在句中作宾语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602" y="1465871"/>
            <a:ext cx="2061943" cy="61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14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359352"/>
            <a:ext cx="11459670" cy="38797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形容词性物主代词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形容词性物主代词是物主代词的一种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在名词前起修饰的作用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某人的</a:t>
            </a:r>
            <a:r>
              <a:rPr lang="en-US" altLang="zh-CN" b="1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指示代词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指示代词用来起指示作用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或用来指代前面已经提到过的名词。指代单数名词时用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this/that,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指代复数名词时用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these/those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21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bought me a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94313" algn="l"/>
                <a:tab pos="8431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pair of shorts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schoolbag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T-shirt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94313" algn="l"/>
                <a:tab pos="84312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294313" algn="l"/>
                <a:tab pos="84312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go and fly your new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294313" algn="l"/>
                <a:tab pos="8431213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kites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266400"/>
            <a:ext cx="60387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Mum bought me a new pair of shorts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157192"/>
            <a:ext cx="491615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Let’s go and fly your new kite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407126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wears a beautiful skirt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blue cap is his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6574" y="1935416"/>
            <a:ext cx="55354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Does Lucy wear a beautiful skirt</a:t>
            </a:r>
            <a:r>
              <a:rPr lang="zh-CN" altLang="zh-CN"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5956" y="3213010"/>
            <a:ext cx="363913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The blue cap isn’t his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5956" y="4490604"/>
            <a:ext cx="197361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No, it isn’t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2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十一、完形填空。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807085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Sunday,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with my friends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I found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cap,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it everywhere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last, we didn’t find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 morning, I went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cap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Guess 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amazing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59376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5743" y="47118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5324" y="53247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4905" y="601785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7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242170"/>
          </a:xfrm>
        </p:spPr>
        <p:txBody>
          <a:bodyPr/>
          <a:lstStyle/>
          <a:p>
            <a:pPr indent="807085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with my friends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I found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cap,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it everywhere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last, we didn’t find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 morning, I went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cap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Guess 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amazing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950986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looking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44965" y="405546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1141" y="46959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44965" y="534751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65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242170"/>
          </a:xfrm>
        </p:spPr>
        <p:txBody>
          <a:bodyPr/>
          <a:lstStyle/>
          <a:p>
            <a:pPr indent="807085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 with my friends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when I found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cap,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it everywhere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friends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last, we didn’t find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home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 morning, I went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the cap again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Guess what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tree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was amazing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93762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to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</a:t>
            </a:r>
            <a:endParaRPr lang="en-US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looked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looking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  <a:tab pos="744378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53930" y="4063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46778" y="46938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46778" y="536170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37115" y="5830217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15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失物招领启事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686" y="889384"/>
            <a:ext cx="3332602" cy="473625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839182"/>
              </p:ext>
            </p:extLst>
          </p:nvPr>
        </p:nvGraphicFramePr>
        <p:xfrm>
          <a:off x="360854" y="1556792"/>
          <a:ext cx="114858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146363879"/>
                    </a:ext>
                  </a:extLst>
                </a:gridCol>
              </a:tblGrid>
              <a:tr h="104445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cap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6905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morning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playground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Jane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telephone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43355496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8139950"/>
                  </a:ext>
                </a:extLst>
              </a:tr>
              <a:tr h="139260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schoolbag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indent="690563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blue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eraser,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pencil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box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school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email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jackstudent@163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774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50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556503"/>
              </p:ext>
            </p:extLst>
          </p:nvPr>
        </p:nvGraphicFramePr>
        <p:xfrm>
          <a:off x="334566" y="1196752"/>
          <a:ext cx="11485848" cy="3840480"/>
        </p:xfrm>
        <a:graphic>
          <a:graphicData uri="http://schemas.openxmlformats.org/drawingml/2006/table">
            <a:tbl>
              <a:tblPr firstRow="1" firstCol="1" bandRow="1"/>
              <a:tblGrid>
                <a:gridCol w="11485848">
                  <a:extLst>
                    <a:ext uri="{9D8B030D-6E8A-4147-A177-3AD203B41FA5}">
                      <a16:colId xmlns:a16="http://schemas.microsoft.com/office/drawing/2014/main" val="2567754915"/>
                    </a:ext>
                  </a:extLst>
                </a:gridCol>
              </a:tblGrid>
              <a:tr h="104445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Found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box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crayons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8356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found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box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crayons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room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yesterday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afternoon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yours?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Peter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Grade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2492131"/>
                  </a:ext>
                </a:extLst>
              </a:tr>
              <a:tr h="104445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Found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shirt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indent="835660"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your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T-shirt?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white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picture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panda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Now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lost-and-found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Henry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can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36773897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6266" marR="3626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27687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336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615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43355496 is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telephone number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30800" algn="l"/>
                <a:tab pos="77993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Jane’s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Peter’s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  <a:tab pos="7799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lose your T-shirt, you can call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30800" algn="l"/>
                <a:tab pos="77993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Henry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  <a:tab pos="7799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 wants to know whose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30800" algn="l"/>
                <a:tab pos="77993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crayons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caps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T-shirts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30800" algn="l"/>
                <a:tab pos="77993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 his schoolbag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130800" algn="l"/>
                <a:tab pos="7799388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Jane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0881" y="118987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8134" y="245648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1800" y="37227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50188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976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9544"/>
            <a:ext cx="11485848" cy="1227772"/>
          </a:xfrm>
        </p:spPr>
        <p:txBody>
          <a:bodyPr/>
          <a:lstStyle/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Johnson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的服装店正在进行特卖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活动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请阅读服装店的广告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478582" y="1951784"/>
            <a:ext cx="11233248" cy="457356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Johnson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Clothing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Store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eaLnBrk="1"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and buy your clothes at our great sale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sell all our clothes at very good prices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 you like T-shirts? We have blue T-shirts for only $12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need trousers? For boys, we have black trousers for only $20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shorts are only $15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girls, we have skirts in purple for only $16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pink dresses are only $18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 are our white shirts? Only $16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have jackets for only $27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Shoes are only $25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Socks are only $2 for three pairs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to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Johnson’s Clothing Store now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414686" y="838584"/>
            <a:ext cx="2984823" cy="492443"/>
            <a:chOff x="1414686" y="838584"/>
            <a:chExt cx="2984823" cy="492443"/>
          </a:xfrm>
        </p:grpSpPr>
        <p:grpSp>
          <p:nvGrpSpPr>
            <p:cNvPr id="10" name="组合 9"/>
            <p:cNvGrpSpPr/>
            <p:nvPr/>
          </p:nvGrpSpPr>
          <p:grpSpPr>
            <a:xfrm>
              <a:off x="1414686" y="881873"/>
              <a:ext cx="2976159" cy="436643"/>
              <a:chOff x="789781" y="2624137"/>
              <a:chExt cx="10610850" cy="1609725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789781" y="2624137"/>
                <a:ext cx="10610850" cy="1609725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42678" y="2903700"/>
                <a:ext cx="3456384" cy="1173372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53918" y="2857382"/>
                <a:ext cx="5421807" cy="1219690"/>
              </a:xfrm>
              <a:prstGeom prst="rect">
                <a:avLst/>
              </a:prstGeom>
            </p:spPr>
          </p:pic>
        </p:grpSp>
        <p:sp>
          <p:nvSpPr>
            <p:cNvPr id="14" name="矩形 13"/>
            <p:cNvSpPr/>
            <p:nvPr/>
          </p:nvSpPr>
          <p:spPr>
            <a:xfrm>
              <a:off x="1451266" y="838584"/>
              <a:ext cx="2948243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260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新语</a:t>
              </a:r>
              <a:r>
                <a:rPr lang="zh-CN" altLang="zh-CN" sz="26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篇</a:t>
              </a:r>
              <a:r>
                <a:rPr lang="en-US" altLang="zh-CN" sz="2600" smtClean="0">
                  <a:solidFill>
                    <a:schemeClr val="bg1"/>
                  </a:solidFill>
                  <a:ea typeface="黑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260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服装店</a:t>
              </a:r>
              <a:r>
                <a:rPr lang="zh-CN" altLang="zh-CN" sz="260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广告</a:t>
              </a:r>
              <a:endParaRPr lang="zh-CN" altLang="en-US" sz="2600"/>
            </a:p>
          </p:txBody>
        </p:sp>
      </p:grpSp>
    </p:spTree>
    <p:extLst>
      <p:ext uri="{BB962C8B-B14F-4D97-AF65-F5344CB8AC3E}">
        <p14:creationId xmlns:p14="http://schemas.microsoft.com/office/powerpoint/2010/main" val="15589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2974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根据广告内容，判断下列句子正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clothes in this store are on sale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boys, they have trousers and shorts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purple dresses for only $18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have white shirts and blue T-shirts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225614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8134" y="28855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5996" y="353081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9126" y="41846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9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根据广告内容，仿照示例给服装标注价格。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637854"/>
              </p:ext>
            </p:extLst>
          </p:nvPr>
        </p:nvGraphicFramePr>
        <p:xfrm>
          <a:off x="360854" y="1340768"/>
          <a:ext cx="11485848" cy="4869180"/>
        </p:xfrm>
        <a:graphic>
          <a:graphicData uri="http://schemas.openxmlformats.org/drawingml/2006/table">
            <a:tbl>
              <a:tblPr firstRow="1" firstCol="1" bandRow="1"/>
              <a:tblGrid>
                <a:gridCol w="1504948">
                  <a:extLst>
                    <a:ext uri="{9D8B030D-6E8A-4147-A177-3AD203B41FA5}">
                      <a16:colId xmlns:a16="http://schemas.microsoft.com/office/drawing/2014/main" val="304500222"/>
                    </a:ext>
                  </a:extLst>
                </a:gridCol>
                <a:gridCol w="1925148">
                  <a:extLst>
                    <a:ext uri="{9D8B030D-6E8A-4147-A177-3AD203B41FA5}">
                      <a16:colId xmlns:a16="http://schemas.microsoft.com/office/drawing/2014/main" val="4091284620"/>
                    </a:ext>
                  </a:extLst>
                </a:gridCol>
                <a:gridCol w="2008394">
                  <a:extLst>
                    <a:ext uri="{9D8B030D-6E8A-4147-A177-3AD203B41FA5}">
                      <a16:colId xmlns:a16="http://schemas.microsoft.com/office/drawing/2014/main" val="3605708009"/>
                    </a:ext>
                  </a:extLst>
                </a:gridCol>
                <a:gridCol w="1952046">
                  <a:extLst>
                    <a:ext uri="{9D8B030D-6E8A-4147-A177-3AD203B41FA5}">
                      <a16:colId xmlns:a16="http://schemas.microsoft.com/office/drawing/2014/main" val="1500169347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586873814"/>
                    </a:ext>
                  </a:extLst>
                </a:gridCol>
                <a:gridCol w="2007080">
                  <a:extLst>
                    <a:ext uri="{9D8B030D-6E8A-4147-A177-3AD203B41FA5}">
                      <a16:colId xmlns:a16="http://schemas.microsoft.com/office/drawing/2014/main" val="29410922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82971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$27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$12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$16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9643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Clothes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45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         （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3163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$20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$25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9450846"/>
                  </a:ext>
                </a:extLst>
              </a:tr>
            </a:tbl>
          </a:graphicData>
        </a:graphic>
      </p:graphicFrame>
      <p:pic>
        <p:nvPicPr>
          <p:cNvPr id="3081" name="fc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63" y="1624922"/>
            <a:ext cx="1543830" cy="1184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fc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488" y="1577122"/>
            <a:ext cx="1286941" cy="134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fc3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903" y="1576867"/>
            <a:ext cx="1310635" cy="134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fc3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294" y="1576867"/>
            <a:ext cx="993888" cy="1346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fc3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9313" y="1696827"/>
            <a:ext cx="1813190" cy="100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fc3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396" y="4017927"/>
            <a:ext cx="1310997" cy="134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fc4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605" y="4221088"/>
            <a:ext cx="1440160" cy="97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fc41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880" y="4149080"/>
            <a:ext cx="1387844" cy="106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fc4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5128" y="4017927"/>
            <a:ext cx="1060219" cy="1340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8471470" y="3350897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$18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389386" y="3284984"/>
            <a:ext cx="8130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>
                <a:ea typeface="Times New Roman" panose="02020603050405020304" pitchFamily="18" charset="0"/>
              </a:rPr>
              <a:t>$16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478983" y="5638570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$15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531689" y="5517232"/>
            <a:ext cx="54373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$2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31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wants to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wash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cap is in my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 bus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schoolbag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desk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Lingling’s trousers are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951095" algn="l"/>
                <a:tab pos="819150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dirty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1916832"/>
            <a:ext cx="51106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He wants to wash them for you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861048"/>
            <a:ext cx="440537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My cap is in my schoolbag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5639767"/>
            <a:ext cx="471411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Lingling’s trousers are clean</a:t>
            </a:r>
            <a:r>
              <a:rPr lang="en-US" altLang="zh-CN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2638" y="8767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82638" y="280751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82638" y="474721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9" grpId="0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45747"/>
            <a:ext cx="11485848" cy="203132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 25 dollars, what do you want to buy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根据实际情况回答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95" y="2136340"/>
            <a:ext cx="4037339" cy="557413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21236" y="3259442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to buy a skirt and three pairs of socks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45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30931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十四、书面表达。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为了让同学们尽快取回自己丢失的物品，失物招领处决定让广播站进行广播，请你根据失物招领信息表将广播稿补充完整。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条理清晰，语句通顺。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1960850"/>
              </p:ext>
            </p:extLst>
          </p:nvPr>
        </p:nvGraphicFramePr>
        <p:xfrm>
          <a:off x="362755" y="3690204"/>
          <a:ext cx="11483947" cy="2664295"/>
        </p:xfrm>
        <a:graphic>
          <a:graphicData uri="http://schemas.openxmlformats.org/drawingml/2006/table">
            <a:tbl>
              <a:tblPr firstRow="1" firstCol="1" bandRow="1"/>
              <a:tblGrid>
                <a:gridCol w="2315627">
                  <a:extLst>
                    <a:ext uri="{9D8B030D-6E8A-4147-A177-3AD203B41FA5}">
                      <a16:colId xmlns:a16="http://schemas.microsoft.com/office/drawing/2014/main" val="1044029186"/>
                    </a:ext>
                  </a:extLst>
                </a:gridCol>
                <a:gridCol w="1832648">
                  <a:extLst>
                    <a:ext uri="{9D8B030D-6E8A-4147-A177-3AD203B41FA5}">
                      <a16:colId xmlns:a16="http://schemas.microsoft.com/office/drawing/2014/main" val="2963274826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549628132"/>
                    </a:ext>
                  </a:extLst>
                </a:gridCol>
                <a:gridCol w="4887400">
                  <a:extLst>
                    <a:ext uri="{9D8B030D-6E8A-4147-A177-3AD203B41FA5}">
                      <a16:colId xmlns:a16="http://schemas.microsoft.com/office/drawing/2014/main" val="3266726654"/>
                    </a:ext>
                  </a:extLst>
                </a:gridCol>
              </a:tblGrid>
              <a:tr h="5328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失主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物品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捡拾人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地点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507227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Sam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bag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Lucy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the teacher’s desk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7887076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John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cap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Daming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the school bus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7808901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Amy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 the playground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3842260"/>
                  </a:ext>
                </a:extLst>
              </a:tr>
              <a:tr h="53285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Lingling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kite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Mike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the line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2479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15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3386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afternoon, boys and girls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Welcome to our English Fun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I will say something for the lost-and-found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Sam lost his bag, and Lucy found it on the teacher’s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2510228"/>
            <a:ext cx="1135097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John lost his cap, and Daming found it on the school bus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Amy lost her book, and Tim found it in the playground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Lingling lost her kite, and Mike found it on the line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73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69" y="908720"/>
            <a:ext cx="11459670" cy="446282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失物招领启事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失物招领启事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可按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三步法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写作。第一步开头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引出话题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第二步正文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介绍丢失物品的相关人物、位置等信息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第三步结尾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表示感谢。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参考词句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lost-and-found,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shorts,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trousers,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sports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shoes,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socks</a:t>
            </a:r>
            <a:r>
              <a:rPr lang="en-US" altLang="zh-CN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b="1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Thank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1811" y="836712"/>
            <a:ext cx="1983971" cy="67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01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给下列物品找到主人并涂上颜色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664075" algn="l"/>
                <a:tab pos="98615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Amy’s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664075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664075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664075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664075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664075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664075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q26a.jpg" descr="id:21474891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53280" y="1365908"/>
            <a:ext cx="806107" cy="956369"/>
          </a:xfrm>
          <a:prstGeom prst="rect">
            <a:avLst/>
          </a:prstGeom>
        </p:spPr>
      </p:pic>
      <p:pic>
        <p:nvPicPr>
          <p:cNvPr id="4" name="q26b.jpg" descr="id:21474891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45741" y="2671112"/>
            <a:ext cx="1269545" cy="622144"/>
          </a:xfrm>
          <a:prstGeom prst="rect">
            <a:avLst/>
          </a:prstGeom>
        </p:spPr>
      </p:pic>
      <p:pic>
        <p:nvPicPr>
          <p:cNvPr id="5" name="q26c.jpg" descr="id:214748919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72792" y="3738627"/>
            <a:ext cx="1035038" cy="949720"/>
          </a:xfrm>
          <a:prstGeom prst="rect">
            <a:avLst/>
          </a:prstGeom>
        </p:spPr>
      </p:pic>
      <p:pic>
        <p:nvPicPr>
          <p:cNvPr id="6" name="q26d.jpg" descr="id:214748920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590718" y="5121674"/>
            <a:ext cx="1012206" cy="95933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823398" y="1381727"/>
            <a:ext cx="353911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Amy’s sweater is red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823398" y="2582284"/>
            <a:ext cx="349659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Sam’s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T-shirt is blue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823398" y="3982261"/>
            <a:ext cx="37155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Daming’s cap is black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823398" y="5342343"/>
            <a:ext cx="395281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Lingling’s bag is yellow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774726" y="1920971"/>
            <a:ext cx="3312368" cy="378181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702718" y="3166247"/>
            <a:ext cx="3383944" cy="131240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2206774" y="3166247"/>
            <a:ext cx="2880320" cy="13844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2278782" y="1920971"/>
            <a:ext cx="2807880" cy="385382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816494" y="5398687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Times New Roman" panose="02020603050405020304" pitchFamily="18" charset="0"/>
              </a:rPr>
              <a:t>红色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808007" y="4089983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Times New Roman" panose="02020603050405020304" pitchFamily="18" charset="0"/>
              </a:rPr>
              <a:t>蓝色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813854" y="2741384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Times New Roman" panose="02020603050405020304" pitchFamily="18" charset="0"/>
              </a:rPr>
              <a:t>黑色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6816495" y="1582482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cs typeface="Times New Roman" panose="02020603050405020304" pitchFamily="18" charset="0"/>
              </a:rPr>
              <a:t>黄色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133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3" grpId="0"/>
      <p:bldP spid="17" grpId="0"/>
      <p:bldP spid="20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Amy’s T-shirt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her 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They’re mine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understand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OK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256106"/>
            <a:ext cx="36878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Whose T-shirt is this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639767"/>
            <a:ext cx="41499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Did Amy go to the park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47789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93057" y="403339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my 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What’s the matter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can’t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so sorry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T-shirts are on the line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564904"/>
            <a:ext cx="320953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Whose bag is this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161646"/>
            <a:ext cx="422307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Where are your T-shirts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706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3476" y="344777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07656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went there 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didn’t want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bought twelve eggs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698448"/>
            <a:ext cx="58794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How did they go to the Great Wall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 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9432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410966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Alice and Lucy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argued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mum came here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argue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“Lucy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took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skirt,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Alice said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 isn’t her skirt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for me,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Lucy said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“This is Mary’s skirt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washed your skirts yesterday,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said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Alice and Lucy were very sorry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Mary said, “That’s OK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9149"/>
            <a:ext cx="11485848" cy="3323987"/>
          </a:xfrm>
        </p:spPr>
        <p:txBody>
          <a:bodyPr/>
          <a:lstStyle/>
          <a:p>
            <a:pPr indent="811530"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Alice and Lucy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mum came here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argue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“Lucy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skirt,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Alice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“It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isn’t her skirt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for me,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Lucy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“This is Mary’s skirt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washed your skirts yesterday,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said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Alice and Lucy were very sorry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Mary said, “That’s OK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39222" y="1393863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argued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342678" y="2067813"/>
            <a:ext cx="10647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Don’t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455246" y="2067813"/>
            <a:ext cx="1221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matter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983638" y="1960091"/>
            <a:ext cx="86433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took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501106" y="2686524"/>
            <a:ext cx="1265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bought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 w="19050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1294</Words>
  <Application>Microsoft Office PowerPoint</Application>
  <PresentationFormat>自定义</PresentationFormat>
  <Paragraphs>302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1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453</cp:revision>
  <dcterms:created xsi:type="dcterms:W3CDTF">2020-11-06T05:24:00Z</dcterms:created>
  <dcterms:modified xsi:type="dcterms:W3CDTF">2025-06-09T02:53:42Z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